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Average"/>
      <p:regular r:id="rId18"/>
    </p:embeddedFont>
    <p:embeddedFont>
      <p:font typeface="Oswald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regular.fntdata"/><Relationship Id="rId6" Type="http://schemas.openxmlformats.org/officeDocument/2006/relationships/slide" Target="slides/slide1.xml"/><Relationship Id="rId18" Type="http://schemas.openxmlformats.org/officeDocument/2006/relationships/font" Target="fonts/Averag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SLIDES_API89169313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SLIDES_API89169313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SLIDES_API891693139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SLIDES_API891693139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Bringing Work to Life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Like Scherzo or Minuet, infuses liveliness into the symphony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Contrasts with earlier emotional depth, adding playfulness and rhythm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Likewise, this phase breathes life into work, moving from meticulous development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Celebrates completion of 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User Enablement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This phase introduces users to new capabilities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Ensures users are ready to use capabilities effectively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Just as the Scherzo adds dynamics, this phase energetically rolls out solutions with spirit and precision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**Executive Message:** Implementation transforms development work into organizational capability, requiring energetic change management and user enablement to ensure adoption.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SLIDES_API891693139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SLIDES_API891693139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Thrilling Climax and Resolution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Like Allegro or Finale, this phase represents symphony's thrilling climax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Fast-paced section bringing resolution and triumph, or sometimes intense drama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Embodies energetic culmination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Secures ongoing success and growth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Lasting Impact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Peaks the symphony achievement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Elevates achievements and shapes lasting impact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**Executive Message:** The final movement ensures sustained value realization and continuous improvement, creating lasting organizational impact from completed initiatives.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SLIDES_API891693139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SLIDES_API891693139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Proven Tools for Appropriate 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We've already talked about the benefits of common methodologies or instruments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- Taking advantage of proven resources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- Giving us a common language to talk about the 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- Helping others get involved quickly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Every methodology has its place and application level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Not every instrument solves every problem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You wouldn't use a saxophone in a string quartet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Important to understand what they are and how they help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Practical Analogies for Common Methodologies: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TOC: Finding bottleneck in water pipe for smooth flow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DevOps: Well-coordinated relay race with seamless collaboration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Lean: Streamlined road trip removing unnecessary stops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Agile: Flexible puzzle pieces adapting to evolving picture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Kanban: Buffet restaurant with just-in-time replenishment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Scrum: Coach optimizing each relay leg performance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SDLC: Recipe for structured software development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**Executive Message:** Different methodologies serve as specialized instruments in the organizational orchestra. Success comes from selecting and coordinating the right tools for each situation.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SLIDES_API891693139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SLIDES_API891693139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Setting up the Analogy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Imagine an orchestra preparing for a grand symphony performance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The orchestra represents our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Each musician symbolizes a different department or work center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The conductor, like a leader, guides the musicians through the composition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 The Need for a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Without a well-defined score and conductor's guidance, chaos ensues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Musicians play without synchronization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Even expert musicians create confusion without a clear 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Each musician plays at their own pace and volume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This leads to confusion, frustration and an unrecognizable melody.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 What a Good Plan Does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Picture the same orchestra with a skilled conductor and precise musical score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The conductor's baton signals the beginning, and the orchestra plays in harmony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The conductor knows each instrument's role and when to bring it into composition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Result: A captivating symphony that resonates with the audience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Explain Analogy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Conductor = Leaders who understand the org structure, work centers, and flow of work.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Musical Score = Model or map of org workflow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Musicians = Skilled employees in various departments or work centers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Symphony = Our common work goals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**Executive Message:** Just as a conductor needs a musical score to guide musicians, leaders need a clear model of organizational workflow to guide work centers. Without this model, departments operate independently, leading to chaos and inefficiency.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SLIDES_API891693139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SLIDES_API891693139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Conductor's Focus is Critical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Great conductors focus on the entire orchestra, not a single musician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Imagine a conductor focused only on one section or instrument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Even worse: a conductor who leaves the podium to play a single instrument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This is what happens when leaders focus on a single work center or department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Openness to All Instruments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We can play music on various instruments - harmonica, kazoo, violin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The art is enriched as we master more instruments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Leverage them appropriately toward the composition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**Executive Message:** Leadership requires system thinking. Executives must conduct the entire organizational orchestra, not get distracted by individual departmental performances.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SLIDES_API891693139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SLIDES_API891693139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Orchestra Layout and Symphony Structure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Orchestra is divided into sections, each with specific instruments and roles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Convenient for our analogy, a symphony has four movements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Likewise, organizations have different sections or categories of 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We need to understand and illustrate how they relate to each other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Common Goals, Not Competition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All sections work toward the same common goals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They aren't in competition with each other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To prove this, we must understand and demonstrate their relationships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**Executive Message:** Organizational sections must work harmoniously toward shared objectives. The four-movement structure provides a framework for understanding how different areas of the business interconnect.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SLIDES_API891693139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SLIDES_API891693139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Work Centers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A work center is a specialized unit in an organization focused on specific tasks and goals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Sometimes a department, or team, or group of people from different departments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Organized to work towards specialized tasks and objectives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Structured in such a way that they have clearly defined handoff of work in both what goes into them, and what goes out of them.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Purpose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It is a point where work can be planned for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Designed with the ability for the organization to measure and improve and work incrementally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They have Key Performance Indicators and other Metrics as feedback loops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Inside the work center, there are different processes at, tuned for the specialized tasks they perform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- But all internal processes must align with the organizational goals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**Executive Message:** Work centers are the fundamental building blocks of organizational performance. Properly defined work centers enable planning, measurement, and improvement across the entire system.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SLIDES_API891693139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SLIDES_API891693139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Creating the Organizational Score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Model work centers within each section or movement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Creating a musical score for the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Show how each musician plays their part in the composition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They know what to play, when to play it, and how to play 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Clear understanding of their movement or section and how their work relates to others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**Executive Message:** The organizational model serves as the "score" that enables coordinated performance. Every work center understands their role, timing, and contribution to the overall composition.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SLIDES_API891693139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SLIDES_API891693139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Energetic and Thematic Foundation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Similar to a symphony's energetic First Movement (Allegro)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The Work Intake &amp; Strategic Evaluation category serves as the dynamic foundation of the operational symphony.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Introduces work requests and proposals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Sets direction and purpose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Strategic Gatekeeper Function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Project strategy work center acts as gatekeeper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Ensures projects are feasible and strategically aligned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Ensures work delivers value to the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Makes informed decisions about resource investment for long-term success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**Executive Message:** The first movement establishes strategic direction and ensures all work aligns with organizational goals before resources are committed.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SLIDES_API891693139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SLIDES_API891693139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Benefits of Common Methodologies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Provide common language for discussing 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Proven resources (like sheet music) help get started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Help others get involved quickly as they may already be familiar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Work Categorization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What type of work is this?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Is it core or context?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Does it align with innovation strategy?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Is our innovation focus correct with our risk and goals?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**Executive Message:** Standardized methodologies serve as organizational "instruments," providing proven approaches and common language that accelerates collaboration and reduces risk.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SLIDES_API891693139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SLIDES_API891693139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Deliberate and Methodical Phase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Similar to the deliberate and expressive Second Movement in a symphony (Adagio or Andante)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This phase signifies a focused and methodical phase in the workflow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Shifts from intake to detailed planning and execution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Allows meticulous craftsmanship and creative collaboration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Technical Nature and Visualization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Highly technical stage requiring clear visualization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Like this presentation uses analogy to explain concepts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- Methodologies must harmonize as work relates to each other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**Executive Message:** The development phase requires careful orchestration of technical resources and methodical execution, moving from strategic vision to detailed implementation.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Symphony: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Executive Alignment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2834125"/>
            <a:ext cx="8520600" cy="15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Transforming organizational chaos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into coordinated harmony.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Strategic Framework for Leadership.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203900"/>
            <a:ext cx="8520600" cy="572700"/>
          </a:xfrm>
          <a:prstGeom prst="rect">
            <a:avLst/>
          </a:prstGeom>
          <a:solidFill>
            <a:srgbClr val="0B4360">
              <a:alpha val="641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3rd Movement (Scherzo/Minuet): Implementation &amp; Training</a:t>
            </a:r>
            <a:endParaRPr/>
          </a:p>
        </p:txBody>
      </p:sp>
      <p:pic>
        <p:nvPicPr>
          <p:cNvPr id="124" name="Google Shape;124;p22" title="implementation-training-over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12703"/>
            <a:ext cx="8839204" cy="220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311700" y="137450"/>
            <a:ext cx="8520600" cy="1049100"/>
          </a:xfrm>
          <a:prstGeom prst="rect">
            <a:avLst/>
          </a:prstGeom>
          <a:solidFill>
            <a:srgbClr val="0B4360">
              <a:alpha val="641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4th Movement (Allegro/Finale):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Engagement, Support &amp; Review</a:t>
            </a:r>
            <a:endParaRPr/>
          </a:p>
        </p:txBody>
      </p:sp>
      <p:pic>
        <p:nvPicPr>
          <p:cNvPr id="130" name="Google Shape;130;p23" title="engagement-support-review-over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2888" y="1242500"/>
            <a:ext cx="5478225" cy="36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149500"/>
            <a:ext cx="8520600" cy="590700"/>
          </a:xfrm>
          <a:prstGeom prst="rect">
            <a:avLst/>
          </a:prstGeom>
          <a:solidFill>
            <a:srgbClr val="0B4360">
              <a:alpha val="641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 Integration</a:t>
            </a:r>
            <a:endParaRPr/>
          </a:p>
        </p:txBody>
      </p:sp>
      <p:pic>
        <p:nvPicPr>
          <p:cNvPr id="136" name="Google Shape;136;p24" title="methodologies-instruments-lean-overla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125" y="808225"/>
            <a:ext cx="6839750" cy="409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319900"/>
            <a:ext cx="8520600" cy="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The Analogy: Setting the Foundation</a:t>
            </a:r>
            <a:endParaRPr sz="2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144100"/>
            <a:ext cx="8520600" cy="5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Leaders (The Conductor): System vs Local Thinking</a:t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212475" y="2137600"/>
            <a:ext cx="4165800" cy="2824800"/>
          </a:xfrm>
          <a:prstGeom prst="rect">
            <a:avLst/>
          </a:prstGeom>
          <a:solidFill>
            <a:srgbClr val="B7794D">
              <a:alpha val="8302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12475" y="2137600"/>
            <a:ext cx="3272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Focus on the Organization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Prioritize the performance of the entire organization over the achievements of individual departments</a:t>
            </a:r>
            <a:endParaRPr sz="11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1008300" y="2777225"/>
            <a:ext cx="33699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Eliminate Local Optimizations</a:t>
            </a:r>
            <a:endParaRPr sz="18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Remove departmental silos and "local wins" that create bottlenecks elsewhere</a:t>
            </a:r>
            <a:endParaRPr sz="11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32675" y="3345025"/>
            <a:ext cx="30141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Flow Efficiency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Minimize handoffs and waste to ensure work moves from intake to delivery without friction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062725" y="4032175"/>
            <a:ext cx="3315600" cy="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Continuous Improvement</a:t>
            </a:r>
            <a:endParaRPr sz="18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Utilize feedback loops to drive constant, organization-wide evolution and refinement.</a:t>
            </a:r>
            <a:endParaRPr sz="18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4764900" y="721000"/>
            <a:ext cx="4232100" cy="2056200"/>
          </a:xfrm>
          <a:prstGeom prst="rect">
            <a:avLst/>
          </a:prstGeom>
          <a:solidFill>
            <a:srgbClr val="0B4360">
              <a:alpha val="641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5627100" y="619725"/>
            <a:ext cx="3369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Departmental Tunnel Vision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Improving tasks in isolation while ignoring the broader organizational needs.</a:t>
            </a:r>
            <a:endParaRPr sz="11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4764900" y="1203850"/>
            <a:ext cx="3369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Fragmented Performance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Polishing internal processes at the expense of the overall system’s health</a:t>
            </a:r>
            <a:endParaRPr sz="11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627100" y="1722350"/>
            <a:ext cx="33699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Stagnant Resistance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Guarding established routines and resisting the cross-functional changes necessary for growth</a:t>
            </a:r>
            <a:endParaRPr sz="11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113325"/>
            <a:ext cx="85206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Categories: The Musical Sections</a:t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3441000" y="652325"/>
            <a:ext cx="2262000" cy="1383900"/>
          </a:xfrm>
          <a:prstGeom prst="ellipse">
            <a:avLst/>
          </a:prstGeom>
          <a:solidFill>
            <a:srgbClr val="0B4360">
              <a:alpha val="641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Work Intake</a:t>
            </a:r>
            <a:endParaRPr b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Strategic Evaluation</a:t>
            </a:r>
            <a:endParaRPr b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5794125" y="2112225"/>
            <a:ext cx="2262000" cy="1383900"/>
          </a:xfrm>
          <a:prstGeom prst="ellipse">
            <a:avLst/>
          </a:prstGeom>
          <a:solidFill>
            <a:srgbClr val="38761D">
              <a:alpha val="691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Engineering /</a:t>
            </a:r>
            <a:endParaRPr b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Development</a:t>
            </a:r>
            <a:endParaRPr b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3441000" y="3572113"/>
            <a:ext cx="2262000" cy="1383900"/>
          </a:xfrm>
          <a:prstGeom prst="ellipse">
            <a:avLst/>
          </a:prstGeom>
          <a:solidFill>
            <a:srgbClr val="FFD966">
              <a:alpha val="704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Implementation</a:t>
            </a:r>
            <a:endParaRPr b="1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rPr>
              <a:t>Training</a:t>
            </a:r>
            <a:endParaRPr b="1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1087875" y="2112225"/>
            <a:ext cx="2262000" cy="1383900"/>
          </a:xfrm>
          <a:prstGeom prst="ellipse">
            <a:avLst/>
          </a:prstGeom>
          <a:solidFill>
            <a:srgbClr val="CC0000">
              <a:alpha val="698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Engagement Support &amp; Review</a:t>
            </a:r>
            <a:endParaRPr b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3441000" y="2112225"/>
            <a:ext cx="2262000" cy="1383900"/>
          </a:xfrm>
          <a:prstGeom prst="ellipse">
            <a:avLst/>
          </a:prstGeom>
          <a:solidFill>
            <a:srgbClr val="9E9E9E">
              <a:alpha val="704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Common Goal &amp; Definition of Work Flow</a:t>
            </a:r>
            <a:endParaRPr b="1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 title="workcenter-musicia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975" y="152400"/>
            <a:ext cx="72580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282125"/>
            <a:ext cx="8520600" cy="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Model: The Musical Score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173625"/>
            <a:ext cx="8520600" cy="687300"/>
          </a:xfrm>
          <a:prstGeom prst="rect">
            <a:avLst/>
          </a:prstGeom>
          <a:solidFill>
            <a:srgbClr val="0B4360">
              <a:alpha val="641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1st Movement (Allegro): Work Intake &amp; Strategic Evaluation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173625"/>
            <a:ext cx="8520600" cy="687300"/>
          </a:xfrm>
          <a:prstGeom prst="rect">
            <a:avLst/>
          </a:prstGeom>
          <a:solidFill>
            <a:srgbClr val="0B4360">
              <a:alpha val="641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Methodologies: Instruments at Intake</a:t>
            </a:r>
            <a:endParaRPr/>
          </a:p>
        </p:txBody>
      </p:sp>
      <p:pic>
        <p:nvPicPr>
          <p:cNvPr id="110" name="Google Shape;110;p20" title="4-types-of-wo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53" y="1013325"/>
            <a:ext cx="2651850" cy="39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 title="core-contex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1903" y="1013325"/>
            <a:ext cx="2651850" cy="39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3-horizon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6154" y="1013325"/>
            <a:ext cx="2651850" cy="397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1011600"/>
          </a:xfrm>
          <a:prstGeom prst="rect">
            <a:avLst/>
          </a:prstGeom>
          <a:solidFill>
            <a:srgbClr val="0B4360">
              <a:alpha val="6415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2nd Movement (Adagio/Andante):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&amp; Development</a:t>
            </a:r>
            <a:endParaRPr/>
          </a:p>
        </p:txBody>
      </p:sp>
      <p:pic>
        <p:nvPicPr>
          <p:cNvPr id="118" name="Google Shape;118;p21" title="engineering-fl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088" y="1596950"/>
            <a:ext cx="4081815" cy="33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